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6" r:id="rId10"/>
    <p:sldId id="263" r:id="rId11"/>
    <p:sldId id="267" r:id="rId12"/>
    <p:sldId id="264" r:id="rId13"/>
    <p:sldId id="268" r:id="rId14"/>
    <p:sldId id="269" r:id="rId15"/>
    <p:sldId id="270" r:id="rId16"/>
    <p:sldId id="265" r:id="rId17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</p:embeddedFont>
    <p:embeddedFont>
      <p:font typeface="等线" panose="02010600030101010101" charset="-122"/>
      <p:regular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86483" autoAdjust="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1E85B-C02B-4198-A719-ED1A29CB78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A5A2A-3749-4318-B698-3D69DF423E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email"/>
            <a:srcRect t="14170" b="1419"/>
            <a:stretch>
              <a:fillRect/>
            </a:stretch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3099" y="2452914"/>
            <a:ext cx="8949871" cy="2197203"/>
          </a:xfrm>
        </p:spPr>
        <p:txBody>
          <a:bodyPr anchor="b">
            <a:normAutofit/>
          </a:bodyPr>
          <a:lstStyle>
            <a:lvl1pPr algn="l">
              <a:defRPr sz="7200" b="1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31103" y="4940862"/>
            <a:ext cx="8291867" cy="47625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708650" y="6051549"/>
            <a:ext cx="5810250" cy="285750"/>
          </a:xfrm>
        </p:spPr>
        <p:txBody>
          <a:bodyPr vert="horz" rtlCol="0" anchor="ctr"/>
          <a:lstStyle>
            <a:lvl1pPr marL="0" indent="0" algn="r">
              <a:lnSpc>
                <a:spcPct val="100000"/>
              </a:lnSpc>
              <a:buNone/>
              <a:defRPr lang="zh-CN" altLang="en-US" sz="1200" b="0" i="0" smtClean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51549"/>
            <a:ext cx="5810250" cy="285750"/>
          </a:xfrm>
        </p:spPr>
        <p:txBody>
          <a:bodyPr vert="horz" rtlCol="0" anchor="ctr"/>
          <a:lstStyle>
            <a:lvl1pPr marL="0" indent="0" algn="l">
              <a:lnSpc>
                <a:spcPct val="100000"/>
              </a:lnSpc>
              <a:buNone/>
              <a:defRPr lang="zh-CN" altLang="en-US" sz="1200" b="0" i="0" smtClean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www.islide.cc</a:t>
            </a:r>
            <a:endParaRPr 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73099" y="4849986"/>
            <a:ext cx="658004" cy="658002"/>
            <a:chOff x="3884198" y="4347282"/>
            <a:chExt cx="839756" cy="839754"/>
          </a:xfrm>
        </p:grpSpPr>
        <p:grpSp>
          <p:nvGrpSpPr>
            <p:cNvPr id="11" name="组合 10"/>
            <p:cNvGrpSpPr/>
            <p:nvPr/>
          </p:nvGrpSpPr>
          <p:grpSpPr>
            <a:xfrm>
              <a:off x="3884198" y="4347282"/>
              <a:ext cx="839756" cy="839754"/>
              <a:chOff x="1023276" y="2401797"/>
              <a:chExt cx="900002" cy="900000"/>
            </a:xfrm>
          </p:grpSpPr>
          <p:sp>
            <p:nvSpPr>
              <p:cNvPr id="13" name="椭圆 12"/>
              <p:cNvSpPr>
                <a:spLocks noChangeAspect="1"/>
              </p:cNvSpPr>
              <p:nvPr/>
            </p:nvSpPr>
            <p:spPr>
              <a:xfrm>
                <a:off x="1023276" y="2401797"/>
                <a:ext cx="900002" cy="900000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1203277" y="2581797"/>
                <a:ext cx="540001" cy="540000"/>
              </a:xfrm>
              <a:prstGeom prst="ellipse">
                <a:avLst/>
              </a:prstGeom>
              <a:solidFill>
                <a:schemeClr val="tx1">
                  <a:alpha val="49804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>
                  <a:lnSpc>
                    <a:spcPct val="120000"/>
                  </a:lnSpc>
                </a:pPr>
                <a:endParaRPr lang="zh-CN" altLang="en-US" sz="20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任意多边形: 形状 11"/>
            <p:cNvSpPr>
              <a:spLocks noChangeAspect="1"/>
            </p:cNvSpPr>
            <p:nvPr/>
          </p:nvSpPr>
          <p:spPr>
            <a:xfrm>
              <a:off x="4276672" y="4727559"/>
              <a:ext cx="70049" cy="79200"/>
            </a:xfrm>
            <a:custGeom>
              <a:avLst/>
              <a:gdLst>
                <a:gd name="connsiteX0" fmla="*/ 1496663 w 1635382"/>
                <a:gd name="connsiteY0" fmla="*/ 679532 h 1849045"/>
                <a:gd name="connsiteX1" fmla="*/ 432721 w 1635382"/>
                <a:gd name="connsiteY1" fmla="*/ 41167 h 1849045"/>
                <a:gd name="connsiteX2" fmla="*/ 0 w 1635382"/>
                <a:gd name="connsiteY2" fmla="*/ 286245 h 1849045"/>
                <a:gd name="connsiteX3" fmla="*/ 0 w 1635382"/>
                <a:gd name="connsiteY3" fmla="*/ 1562881 h 1849045"/>
                <a:gd name="connsiteX4" fmla="*/ 432721 w 1635382"/>
                <a:gd name="connsiteY4" fmla="*/ 1807864 h 1849045"/>
                <a:gd name="connsiteX5" fmla="*/ 1496568 w 1635382"/>
                <a:gd name="connsiteY5" fmla="*/ 1169594 h 1849045"/>
                <a:gd name="connsiteX6" fmla="*/ 1496663 w 1635382"/>
                <a:gd name="connsiteY6" fmla="*/ 679532 h 184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5382" h="1849045">
                  <a:moveTo>
                    <a:pt x="1496663" y="679532"/>
                  </a:moveTo>
                  <a:lnTo>
                    <a:pt x="432721" y="41167"/>
                  </a:lnTo>
                  <a:cubicBezTo>
                    <a:pt x="242316" y="-73133"/>
                    <a:pt x="0" y="64122"/>
                    <a:pt x="0" y="286245"/>
                  </a:cubicBezTo>
                  <a:lnTo>
                    <a:pt x="0" y="1562881"/>
                  </a:lnTo>
                  <a:cubicBezTo>
                    <a:pt x="0" y="1785004"/>
                    <a:pt x="242316" y="1922164"/>
                    <a:pt x="432721" y="1807864"/>
                  </a:cubicBezTo>
                  <a:lnTo>
                    <a:pt x="1496568" y="1169594"/>
                  </a:lnTo>
                  <a:cubicBezTo>
                    <a:pt x="1681639" y="1058532"/>
                    <a:pt x="1681639" y="790499"/>
                    <a:pt x="1496663" y="679532"/>
                  </a:cubicBezTo>
                  <a:close/>
                </a:path>
              </a:pathLst>
            </a:custGeom>
            <a:solidFill>
              <a:schemeClr val="tx1"/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3765"/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5AA74-9494-413D-A206-147258D0B49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matchingName="Agenda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email"/>
            <a:srcRect t="14170" b="1419"/>
            <a:stretch>
              <a:fillRect/>
            </a:stretch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60000">
                  <a:schemeClr val="bg1">
                    <a:alpha val="9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</a:fld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任意多边形: 形状 11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email"/>
            <a:srcRect t="14170" b="1419"/>
            <a:stretch>
              <a:fillRect/>
            </a:stretch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184900" y="3332843"/>
            <a:ext cx="5334000" cy="857250"/>
          </a:xfrm>
        </p:spPr>
        <p:txBody>
          <a:bodyPr anchor="b"/>
          <a:lstStyle>
            <a:lvl1pPr algn="r">
              <a:defRPr sz="4000" b="1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 hasCustomPrompt="1"/>
          </p:nvPr>
        </p:nvSpPr>
        <p:spPr>
          <a:xfrm>
            <a:off x="6184900" y="4285343"/>
            <a:ext cx="5334000" cy="9525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b="0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email"/>
            <a:srcRect t="14170" b="1419"/>
            <a:stretch>
              <a:fillRect/>
            </a:stretch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60000">
                  <a:schemeClr val="bg1">
                    <a:alpha val="9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: 圆角 8"/>
          <p:cNvSpPr/>
          <p:nvPr/>
        </p:nvSpPr>
        <p:spPr bwMode="auto">
          <a:xfrm>
            <a:off x="333829" y="386692"/>
            <a:ext cx="11524343" cy="7436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lumMod val="20000"/>
                  <a:lumOff val="80000"/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5AA74-9494-413D-A206-147258D0B49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iSlide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matchingName="Closing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email"/>
            <a:srcRect t="14170" b="1419"/>
            <a:stretch>
              <a:fillRect/>
            </a:stretch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2857500"/>
            <a:ext cx="7143750" cy="1905000"/>
          </a:xfrm>
        </p:spPr>
        <p:txBody>
          <a:bodyPr anchor="b">
            <a:normAutofit/>
          </a:bodyPr>
          <a:lstStyle>
            <a:lvl1pPr algn="l">
              <a:defRPr sz="8800" b="1" i="0">
                <a:ln>
                  <a:noFill/>
                </a:ln>
                <a:solidFill>
                  <a:schemeClr val="tx1">
                    <a:alpha val="100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8375650" y="6049119"/>
            <a:ext cx="3143250" cy="276999"/>
          </a:xfrm>
        </p:spPr>
        <p:txBody>
          <a:bodyPr vert="horz" rtlCol="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1200" b="0" i="0" smtClean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Presenter name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49119"/>
            <a:ext cx="3143250" cy="276999"/>
          </a:xfrm>
        </p:spPr>
        <p:txBody>
          <a:bodyPr vert="horz" rtlCol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1200" b="0" i="0" smtClean="0">
                <a:ln>
                  <a:noFill/>
                </a:ln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www.islide.cc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5145" y="2918460"/>
            <a:ext cx="9959340" cy="2197100"/>
          </a:xfrm>
        </p:spPr>
        <p:txBody>
          <a:bodyPr>
            <a:noAutofit/>
          </a:bodyPr>
          <a:lstStyle/>
          <a:p>
            <a:r>
              <a:rPr lang="zh-CN" altLang="en-US" sz="4800" dirty="0"/>
              <a:t>Yichun City：</a:t>
            </a:r>
            <a:br>
              <a:rPr lang="zh-CN" altLang="en-US" sz="4800" dirty="0"/>
            </a:br>
            <a:r>
              <a:rPr lang="zh-CN" altLang="en-US" sz="4800" dirty="0"/>
              <a:t>An ecotourism gem in northern China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457468" y="5115487"/>
            <a:ext cx="8291867" cy="476250"/>
          </a:xfrm>
        </p:spPr>
        <p:txBody>
          <a:bodyPr/>
          <a:lstStyle/>
          <a:p>
            <a:r>
              <a:rPr lang="zh-CN" altLang="en-US" dirty="0"/>
              <a:t>The green pearl of the Northeast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utumn</a:t>
            </a:r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748780" y="0"/>
            <a:ext cx="5442585" cy="6857365"/>
            <a:chOff x="7396" y="931"/>
            <a:chExt cx="6142" cy="9352"/>
          </a:xfrm>
        </p:grpSpPr>
        <p:sp>
          <p:nvSpPr>
            <p:cNvPr id="4" name="圆角矩形 3"/>
            <p:cNvSpPr/>
            <p:nvPr/>
          </p:nvSpPr>
          <p:spPr>
            <a:xfrm>
              <a:off x="7396" y="931"/>
              <a:ext cx="6142" cy="935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44" y="1408"/>
              <a:ext cx="5446" cy="8399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776605" y="2524760"/>
            <a:ext cx="5594985" cy="34709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</a:rPr>
              <a:t> It's the harvest season, with abundant fruits in the picking gardens, filled with laughter and joy.</a:t>
            </a:r>
            <a:endParaRPr lang="zh-CN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690110" y="1452245"/>
            <a:ext cx="7085330" cy="857250"/>
          </a:xfrm>
        </p:spPr>
        <p:txBody>
          <a:bodyPr>
            <a:normAutofit/>
          </a:bodyPr>
          <a:lstStyle/>
          <a:p>
            <a:r>
              <a:rPr lang="zh-CN" altLang="en-US" dirty="0"/>
              <a:t>Winter in the city of Yichun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41975" y="2910907"/>
            <a:ext cx="65500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sym typeface="+mn-ea"/>
              </a:rPr>
              <a:t>E</a:t>
            </a:r>
            <a:r>
              <a:rPr lang="zh-CN" altLang="en-US" sz="3600" dirty="0">
                <a:solidFill>
                  <a:schemeClr val="bg1"/>
                </a:solidFill>
                <a:sym typeface="+mn-ea"/>
              </a:rPr>
              <a:t>verything is covered in white, looking very beautiful.</a:t>
            </a:r>
            <a:endParaRPr lang="zh-CN" altLang="en-US" sz="36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Winter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15925" y="1449070"/>
            <a:ext cx="6668770" cy="4025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Yichun's winter wonderland attracts many visitors to enjoy the snow and go skiing. 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The Kuerbin rime and the volcanic landscape of Hongxing are paradises for photography enthusiasts.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9086850" y="149225"/>
            <a:ext cx="2992120" cy="218313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/>
          <a:srcRect t="335" r="-1620" b="12607"/>
          <a:stretch>
            <a:fillRect/>
          </a:stretch>
        </p:blipFill>
        <p:spPr>
          <a:xfrm>
            <a:off x="7347585" y="2537460"/>
            <a:ext cx="3013710" cy="2000250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9131935" y="4750435"/>
            <a:ext cx="2947035" cy="2047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750" y="-361508"/>
            <a:ext cx="10858500" cy="1304783"/>
          </a:xfrm>
        </p:spPr>
        <p:txBody>
          <a:bodyPr/>
          <a:lstStyle/>
          <a:p>
            <a:r>
              <a:rPr lang="en-US" altLang="zh-CN" dirty="0"/>
              <a:t>The best time to visit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" y="1764751"/>
            <a:ext cx="57522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If you're planning a visit to Yichun, I highly recommend choosing autumn. At this time, the Wuhua Mountain in Yichun is colorful, full of red leaves, and the forests are dyed, like a beautiful picture. With a pleasant climate and excellent air quality, it is an ideal place for photography enthusiasts and nature seekers. Autumn Yichun will definitely make you linger.</a:t>
            </a:r>
            <a:endParaRPr lang="zh-CN" altLang="en-US" sz="2400" dirty="0"/>
          </a:p>
        </p:txBody>
      </p:sp>
      <p:pic>
        <p:nvPicPr>
          <p:cNvPr id="1026" name="Picture 2" descr="【伊春“秋季 五花山、完美攻略】视觉盛宴 摄影天堂-伊春旅游攻略-游记-去哪儿攻略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2083"/>
            <a:ext cx="5859881" cy="3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Featured Events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59968" y="1301219"/>
            <a:ext cx="60976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Autumn foliage: Autumn is the best time to enjoy the autumn leaves, so you can enjoy the colorful autumn foliage at scenic spots such as Gokayama.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Photography: For photography enthusiasts, the colors and light of autumn are a great time to capture natural scenery and portraits.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Picking experience: Autumn is the harvest season, and you can participate in fruit picking activities such as apples, pears, and grapes.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Hot spring vacations: Soak in the warm hot springs in the cool weather of autumn is a great way to relax.</a:t>
            </a:r>
            <a:endParaRPr lang="zh-CN" altLang="en-US" dirty="0"/>
          </a:p>
        </p:txBody>
      </p:sp>
      <p:pic>
        <p:nvPicPr>
          <p:cNvPr id="2050" name="Picture 2" descr="拍不完的枫叶，诉不完的思念|枫叶|飘零|时节_新浪新闻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22" y="1688296"/>
            <a:ext cx="2957252" cy="207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21" y="4506001"/>
            <a:ext cx="3116585" cy="22743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12" y="4506000"/>
            <a:ext cx="3380400" cy="22743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11" y="4541181"/>
            <a:ext cx="3378467" cy="22392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6215" y="4883785"/>
            <a:ext cx="8084185" cy="1624330"/>
          </a:xfrm>
        </p:spPr>
        <p:txBody>
          <a:bodyPr>
            <a:noAutofit/>
          </a:bodyPr>
          <a:lstStyle/>
          <a:p>
            <a:r>
              <a:rPr lang="zh-CN" altLang="en-US" sz="4800" dirty="0">
                <a:latin typeface="Times New Roman" panose="02020603050405020304" charset="0"/>
                <a:cs typeface="Times New Roman" panose="02020603050405020304" charset="0"/>
              </a:rPr>
              <a:t> Step onto this magical land, and it will surely impress you.</a:t>
            </a:r>
            <a:endParaRPr lang="zh-CN" altLang="en-US" sz="4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7136f36-8458-4a18-a80c-810ecd8fb085.source.5.zh-Hans.pptx"/>
          <p:cNvGrpSpPr/>
          <p:nvPr/>
        </p:nvGrpSpPr>
        <p:grpSpPr>
          <a:xfrm>
            <a:off x="0" y="1143000"/>
            <a:ext cx="12192000" cy="5715000"/>
            <a:chOff x="0" y="1143000"/>
            <a:chExt cx="12192000" cy="5715000"/>
          </a:xfrm>
        </p:grpSpPr>
        <p:grpSp>
          <p:nvGrpSpPr>
            <p:cNvPr id="18" name="组合 17"/>
            <p:cNvGrpSpPr/>
            <p:nvPr/>
          </p:nvGrpSpPr>
          <p:grpSpPr>
            <a:xfrm>
              <a:off x="531495" y="3527218"/>
              <a:ext cx="2108228" cy="2684631"/>
              <a:chOff x="531495" y="3570929"/>
              <a:chExt cx="2108228" cy="2684631"/>
            </a:xfrm>
          </p:grpSpPr>
          <p:sp>
            <p:nvSpPr>
              <p:cNvPr id="12" name="Bullet1"/>
              <p:cNvSpPr txBox="1"/>
              <p:nvPr/>
            </p:nvSpPr>
            <p:spPr>
              <a:xfrm>
                <a:off x="531495" y="4407216"/>
                <a:ext cx="2108228" cy="676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ocation</a:t>
                </a:r>
                <a:endPara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 flipV="1">
                <a:off x="789410" y="5183655"/>
                <a:ext cx="0" cy="107190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Number1"/>
              <p:cNvSpPr txBox="1"/>
              <p:nvPr/>
            </p:nvSpPr>
            <p:spPr>
              <a:xfrm>
                <a:off x="660400" y="3570929"/>
                <a:ext cx="689429" cy="6766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2000" b="1">
                    <a:solidFill>
                      <a:srgbClr val="FFFFFF"/>
                    </a:solidFill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de-DE" dirty="0"/>
                  <a:t>1</a:t>
                </a:r>
                <a:endParaRPr lang="de-DE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766695" y="2938935"/>
              <a:ext cx="2108228" cy="3272913"/>
              <a:chOff x="531495" y="3570929"/>
              <a:chExt cx="2108228" cy="3272913"/>
            </a:xfrm>
          </p:grpSpPr>
          <p:sp>
            <p:nvSpPr>
              <p:cNvPr id="21" name="Bullet2"/>
              <p:cNvSpPr txBox="1"/>
              <p:nvPr/>
            </p:nvSpPr>
            <p:spPr>
              <a:xfrm>
                <a:off x="531495" y="4377371"/>
                <a:ext cx="2108228" cy="676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en-US" altLang="zh-CN" sz="2200" b="1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zh-CN" altLang="en-US" sz="2200" b="1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pring</a:t>
                </a:r>
                <a:endParaRPr lang="zh-CN" altLang="en-US" sz="2200" b="1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 flipV="1">
                <a:off x="789410" y="5183654"/>
                <a:ext cx="0" cy="1660188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Number2"/>
              <p:cNvSpPr txBox="1"/>
              <p:nvPr/>
            </p:nvSpPr>
            <p:spPr>
              <a:xfrm>
                <a:off x="660400" y="3570929"/>
                <a:ext cx="689429" cy="6766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63500" dir="2700000" algn="tl" rotWithShape="0">
                  <a:schemeClr val="accent2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>
                <a:defPPr>
                  <a:defRPr lang="en-US"/>
                </a:defPPr>
                <a:lvl1pPr algn="ctr">
                  <a:lnSpc>
                    <a:spcPct val="110000"/>
                  </a:lnSpc>
                  <a:defRPr sz="2000" b="1">
                    <a:solidFill>
                      <a:srgbClr val="FFFFFF"/>
                    </a:solidFill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de-DE" dirty="0"/>
                  <a:t>2</a:t>
                </a:r>
                <a:endParaRPr lang="de-DE" dirty="0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130800" y="2350651"/>
              <a:ext cx="2108228" cy="3861197"/>
              <a:chOff x="660400" y="3570929"/>
              <a:chExt cx="2108228" cy="3861197"/>
            </a:xfrm>
          </p:grpSpPr>
          <p:sp>
            <p:nvSpPr>
              <p:cNvPr id="26" name="Bullet3"/>
              <p:cNvSpPr txBox="1"/>
              <p:nvPr/>
            </p:nvSpPr>
            <p:spPr>
              <a:xfrm>
                <a:off x="660400" y="4417376"/>
                <a:ext cx="2108228" cy="676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ummer</a:t>
                </a:r>
                <a:endPara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 flipV="1">
                <a:off x="789410" y="5183654"/>
                <a:ext cx="0" cy="2248472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Number3"/>
              <p:cNvSpPr txBox="1"/>
              <p:nvPr/>
            </p:nvSpPr>
            <p:spPr>
              <a:xfrm>
                <a:off x="660400" y="3570929"/>
                <a:ext cx="689429" cy="6766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75000">
                    <a:schemeClr val="accent3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63500" dir="2700000" algn="tl" rotWithShape="0">
                  <a:schemeClr val="accent3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>
                <a:defPPr>
                  <a:defRPr lang="en-US"/>
                </a:defPPr>
                <a:lvl1pPr algn="ctr">
                  <a:lnSpc>
                    <a:spcPct val="110000"/>
                  </a:lnSpc>
                  <a:defRPr sz="2000" b="1">
                    <a:solidFill>
                      <a:srgbClr val="FFFFFF"/>
                    </a:solidFill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de-DE" dirty="0"/>
                  <a:t>3</a:t>
                </a:r>
                <a:endParaRPr lang="de-DE" dirty="0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366000" y="1937605"/>
              <a:ext cx="2108228" cy="4274243"/>
              <a:chOff x="660400" y="3570929"/>
              <a:chExt cx="2108228" cy="4274243"/>
            </a:xfrm>
          </p:grpSpPr>
          <p:sp>
            <p:nvSpPr>
              <p:cNvPr id="31" name="Bullet4"/>
              <p:cNvSpPr txBox="1"/>
              <p:nvPr/>
            </p:nvSpPr>
            <p:spPr>
              <a:xfrm>
                <a:off x="660400" y="4417376"/>
                <a:ext cx="2108228" cy="676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utumn</a:t>
                </a:r>
                <a:endPara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 flipV="1">
                <a:off x="789410" y="5183654"/>
                <a:ext cx="0" cy="2661518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Number4"/>
              <p:cNvSpPr txBox="1"/>
              <p:nvPr/>
            </p:nvSpPr>
            <p:spPr>
              <a:xfrm>
                <a:off x="660400" y="3570929"/>
                <a:ext cx="689429" cy="6766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75000">
                    <a:schemeClr val="accent4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63500" dir="2700000" algn="tl" rotWithShape="0">
                  <a:schemeClr val="accent4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>
                <a:defPPr>
                  <a:defRPr lang="en-US"/>
                </a:defPPr>
                <a:lvl1pPr algn="ctr">
                  <a:lnSpc>
                    <a:spcPct val="110000"/>
                  </a:lnSpc>
                  <a:defRPr sz="2000" b="1"/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de-DE" dirty="0"/>
                  <a:t>4</a:t>
                </a:r>
                <a:endParaRPr lang="de-DE" dirty="0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9601200" y="1524559"/>
              <a:ext cx="2108228" cy="4687289"/>
              <a:chOff x="660400" y="3570929"/>
              <a:chExt cx="2108228" cy="4687289"/>
            </a:xfrm>
          </p:grpSpPr>
          <p:sp>
            <p:nvSpPr>
              <p:cNvPr id="36" name="Bullet5"/>
              <p:cNvSpPr txBox="1"/>
              <p:nvPr/>
            </p:nvSpPr>
            <p:spPr>
              <a:xfrm>
                <a:off x="660400" y="4417376"/>
                <a:ext cx="2108228" cy="676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marL="0" marR="0" lvl="0" indent="0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2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inter</a:t>
                </a:r>
                <a:endPara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V="1">
                <a:off x="789410" y="5183654"/>
                <a:ext cx="0" cy="307456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Number5"/>
              <p:cNvSpPr txBox="1"/>
              <p:nvPr/>
            </p:nvSpPr>
            <p:spPr>
              <a:xfrm>
                <a:off x="660400" y="3570929"/>
                <a:ext cx="689429" cy="6766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75000">
                    <a:schemeClr val="accent5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blurRad="127000" dist="63500" dir="2700000" algn="tl" rotWithShape="0">
                  <a:schemeClr val="accent5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>
                <a:defPPr>
                  <a:defRPr lang="en-US"/>
                </a:defPPr>
                <a:lvl1pPr algn="ctr">
                  <a:lnSpc>
                    <a:spcPct val="110000"/>
                  </a:lnSpc>
                  <a:defRPr sz="2000" b="1">
                    <a:solidFill>
                      <a:srgbClr val="FFFFFF"/>
                    </a:solidFill>
                    <a:cs typeface="+mn-ea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de-DE" dirty="0"/>
                  <a:t>5</a:t>
                </a:r>
                <a:endParaRPr lang="de-DE" dirty="0"/>
              </a:p>
            </p:txBody>
          </p:sp>
        </p:grpSp>
        <p:sp>
          <p:nvSpPr>
            <p:cNvPr id="42" name="Title"/>
            <p:cNvSpPr>
              <a:spLocks noChangeAspect="1"/>
            </p:cNvSpPr>
            <p:nvPr/>
          </p:nvSpPr>
          <p:spPr>
            <a:xfrm>
              <a:off x="660400" y="1143000"/>
              <a:ext cx="5624286" cy="10963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>
                <a:buSzPct val="25000"/>
              </a:pPr>
              <a:r>
                <a:rPr lang="en-US" altLang="zh-CN" sz="6000" b="1" dirty="0">
                  <a:solidFill>
                    <a:schemeClr val="tx1"/>
                  </a:solidFill>
                </a:rPr>
                <a:t>C</a:t>
              </a:r>
              <a:r>
                <a:rPr lang="zh-CN" altLang="en-US" sz="6000" b="1" dirty="0">
                  <a:solidFill>
                    <a:schemeClr val="tx1"/>
                  </a:solidFill>
                </a:rPr>
                <a:t>atalog</a:t>
              </a:r>
              <a:endParaRPr lang="zh-CN" altLang="en-US" sz="6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0" y="3429000"/>
              <a:ext cx="12192000" cy="3429000"/>
              <a:chOff x="0" y="3429000"/>
              <a:chExt cx="12192000" cy="3429000"/>
            </a:xfrm>
          </p:grpSpPr>
          <p:sp>
            <p:nvSpPr>
              <p:cNvPr id="3" name="任意多边形: 形状 2"/>
              <p:cNvSpPr/>
              <p:nvPr/>
            </p:nvSpPr>
            <p:spPr>
              <a:xfrm>
                <a:off x="0" y="3429000"/>
                <a:ext cx="12192000" cy="3428999"/>
              </a:xfrm>
              <a:custGeom>
                <a:avLst/>
                <a:gdLst>
                  <a:gd name="connsiteX0" fmla="*/ 12192000 w 12192000"/>
                  <a:gd name="connsiteY0" fmla="*/ 0 h 2365223"/>
                  <a:gd name="connsiteX1" fmla="*/ 12192000 w 12192000"/>
                  <a:gd name="connsiteY1" fmla="*/ 2365223 h 2365223"/>
                  <a:gd name="connsiteX2" fmla="*/ 0 w 12192000"/>
                  <a:gd name="connsiteY2" fmla="*/ 2365223 h 2365223"/>
                  <a:gd name="connsiteX3" fmla="*/ 0 w 12192000"/>
                  <a:gd name="connsiteY3" fmla="*/ 1604396 h 2365223"/>
                  <a:gd name="connsiteX4" fmla="*/ 503527 w 12192000"/>
                  <a:gd name="connsiteY4" fmla="*/ 1633221 h 2365223"/>
                  <a:gd name="connsiteX5" fmla="*/ 6503520 w 12192000"/>
                  <a:gd name="connsiteY5" fmla="*/ 1237553 h 2365223"/>
                  <a:gd name="connsiteX6" fmla="*/ 11793311 w 12192000"/>
                  <a:gd name="connsiteY6" fmla="*/ 126092 h 236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2365223">
                    <a:moveTo>
                      <a:pt x="12192000" y="0"/>
                    </a:moveTo>
                    <a:lnTo>
                      <a:pt x="12192000" y="2365223"/>
                    </a:lnTo>
                    <a:lnTo>
                      <a:pt x="0" y="2365223"/>
                    </a:lnTo>
                    <a:lnTo>
                      <a:pt x="0" y="1604396"/>
                    </a:lnTo>
                    <a:lnTo>
                      <a:pt x="503527" y="1633221"/>
                    </a:lnTo>
                    <a:cubicBezTo>
                      <a:pt x="2062257" y="1694804"/>
                      <a:pt x="4185407" y="1567780"/>
                      <a:pt x="6503520" y="1237553"/>
                    </a:cubicBezTo>
                    <a:cubicBezTo>
                      <a:pt x="8531868" y="948605"/>
                      <a:pt x="10373442" y="551949"/>
                      <a:pt x="11793311" y="12609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  <a:effectLst>
                <a:outerShdw blurRad="127000" dist="63500" dir="2700000" algn="tl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2000" b="1">
                  <a:solidFill>
                    <a:srgbClr val="FFFFFF"/>
                  </a:solidFill>
                  <a:cs typeface="+mn-ea"/>
                </a:endParaRPr>
              </a:p>
            </p:txBody>
          </p:sp>
          <p:sp>
            <p:nvSpPr>
              <p:cNvPr id="4" name="任意多边形: 形状 3"/>
              <p:cNvSpPr/>
              <p:nvPr/>
            </p:nvSpPr>
            <p:spPr>
              <a:xfrm>
                <a:off x="0" y="3860799"/>
                <a:ext cx="12192000" cy="2997201"/>
              </a:xfrm>
              <a:custGeom>
                <a:avLst/>
                <a:gdLst>
                  <a:gd name="connsiteX0" fmla="*/ 12192000 w 12192000"/>
                  <a:gd name="connsiteY0" fmla="*/ 0 h 2365223"/>
                  <a:gd name="connsiteX1" fmla="*/ 12192000 w 12192000"/>
                  <a:gd name="connsiteY1" fmla="*/ 2365223 h 2365223"/>
                  <a:gd name="connsiteX2" fmla="*/ 0 w 12192000"/>
                  <a:gd name="connsiteY2" fmla="*/ 2365223 h 2365223"/>
                  <a:gd name="connsiteX3" fmla="*/ 0 w 12192000"/>
                  <a:gd name="connsiteY3" fmla="*/ 1604396 h 2365223"/>
                  <a:gd name="connsiteX4" fmla="*/ 503527 w 12192000"/>
                  <a:gd name="connsiteY4" fmla="*/ 1633221 h 2365223"/>
                  <a:gd name="connsiteX5" fmla="*/ 6503520 w 12192000"/>
                  <a:gd name="connsiteY5" fmla="*/ 1237553 h 2365223"/>
                  <a:gd name="connsiteX6" fmla="*/ 11793311 w 12192000"/>
                  <a:gd name="connsiteY6" fmla="*/ 126092 h 236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000" h="2365223">
                    <a:moveTo>
                      <a:pt x="12192000" y="0"/>
                    </a:moveTo>
                    <a:lnTo>
                      <a:pt x="12192000" y="2365223"/>
                    </a:lnTo>
                    <a:lnTo>
                      <a:pt x="0" y="2365223"/>
                    </a:lnTo>
                    <a:lnTo>
                      <a:pt x="0" y="1604396"/>
                    </a:lnTo>
                    <a:lnTo>
                      <a:pt x="503527" y="1633221"/>
                    </a:lnTo>
                    <a:cubicBezTo>
                      <a:pt x="2062257" y="1694804"/>
                      <a:pt x="4185407" y="1567780"/>
                      <a:pt x="6503520" y="1237553"/>
                    </a:cubicBezTo>
                    <a:cubicBezTo>
                      <a:pt x="8531868" y="948605"/>
                      <a:pt x="10373442" y="551949"/>
                      <a:pt x="11793311" y="12609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12700">
                <a:noFill/>
              </a:ln>
              <a:effectLst>
                <a:outerShdw dist="25400" dir="16200000" algn="tl" rotWithShape="0">
                  <a:schemeClr val="bg1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Autofit/>
              </a:bodyPr>
              <a:lstStyle/>
              <a:p>
                <a:pPr algn="ctr"/>
                <a:endParaRPr lang="zh-CN" altLang="en-US" sz="2000" b="1">
                  <a:solidFill>
                    <a:srgbClr val="FFFFFF"/>
                  </a:solidFill>
                  <a:cs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3234055" y="3333115"/>
            <a:ext cx="8284845" cy="857250"/>
          </a:xfrm>
        </p:spPr>
        <p:txBody>
          <a:bodyPr>
            <a:normAutofit/>
          </a:bodyPr>
          <a:lstStyle/>
          <a:p>
            <a:r>
              <a:rPr lang="zh-CN" altLang="en-US" dirty="0"/>
              <a:t> Location of the city of Yichun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r>
              <a:rPr lang="zh-CN" altLang="en-US" dirty="0"/>
              <a:t>Geographical location 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geographical location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>
            <a:clrChange>
              <a:clrFrom>
                <a:srgbClr val="F3F4F6">
                  <a:alpha val="100000"/>
                </a:srgbClr>
              </a:clrFrom>
              <a:clrTo>
                <a:srgbClr val="F3F4F6">
                  <a:alpha val="100000"/>
                  <a:alpha val="0"/>
                </a:srgbClr>
              </a:clrTo>
            </a:clrChange>
            <a:lum contrast="12000"/>
          </a:blip>
          <a:stretch>
            <a:fillRect/>
          </a:stretch>
        </p:blipFill>
        <p:spPr>
          <a:xfrm>
            <a:off x="102870" y="1110615"/>
            <a:ext cx="7224395" cy="56343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27265" y="1340485"/>
            <a:ext cx="4447540" cy="3079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Yichun, a city located in the northeast of Heilongjiang Province, is known as the "Forest Capital." Its beautiful scenery and pleasant views are like a stunning painting. 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48228" y="5739656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 The vast forests, wetlands, and ice and snow all contribute to this breathtaking landscape.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848225" y="1001395"/>
            <a:ext cx="6804025" cy="857250"/>
          </a:xfrm>
        </p:spPr>
        <p:txBody>
          <a:bodyPr>
            <a:normAutofit/>
          </a:bodyPr>
          <a:lstStyle/>
          <a:p>
            <a:r>
              <a:rPr lang="zh-CN" altLang="en-US" dirty="0"/>
              <a:t>Spring in the city of Yichun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565" y="6105525"/>
            <a:ext cx="2591435" cy="75247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" hasCustomPrompt="1"/>
          </p:nvPr>
        </p:nvSpPr>
        <p:spPr>
          <a:xfrm>
            <a:off x="4848225" y="5436870"/>
            <a:ext cx="7021195" cy="952500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Spring is full of vitality and vitality</a:t>
            </a:r>
            <a:r>
              <a:rPr lang="en-US" altLang="zh-CN" sz="2400" dirty="0"/>
              <a:t>.</a:t>
            </a:r>
            <a:r>
              <a:rPr lang="zh-CN" altLang="en-US" sz="2400">
                <a:sym typeface="+mn-ea"/>
              </a:rPr>
              <a:t> </a:t>
            </a:r>
            <a:r>
              <a:rPr lang="en-US" altLang="zh-CN" sz="2400">
                <a:sym typeface="+mn-ea"/>
              </a:rPr>
              <a:t>E</a:t>
            </a:r>
            <a:r>
              <a:rPr lang="zh-CN" altLang="en-US" sz="2400">
                <a:sym typeface="+mn-ea"/>
              </a:rPr>
              <a:t>verything comes back to life with lush greenery.</a:t>
            </a:r>
            <a:endParaRPr lang="zh-CN" altLang="en-US" sz="2400" dirty="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rgbClr val="B2DAA2">
                <a:alpha val="100000"/>
              </a:srgbClr>
            </a:gs>
            <a:gs pos="0">
              <a:srgbClr val="92D05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Spring</a:t>
            </a:r>
            <a:endParaRPr lang="en-US" dirty="0"/>
          </a:p>
        </p:txBody>
      </p:sp>
      <p:pic>
        <p:nvPicPr>
          <p:cNvPr id="4" name="图片 3"/>
          <p:cNvPicPr/>
          <p:nvPr/>
        </p:nvPicPr>
        <p:blipFill>
          <a:blip r:embed="rId1">
            <a:lum contrast="-6000"/>
          </a:blip>
          <a:stretch>
            <a:fillRect/>
          </a:stretch>
        </p:blipFill>
        <p:spPr>
          <a:xfrm>
            <a:off x="6734175" y="868045"/>
            <a:ext cx="4868545" cy="340804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514350" y="1546225"/>
            <a:ext cx="6096000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 The forests of Yichun put on a new dress, with the fresh green leaves contrasting with the blue sky. 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The headwaters of the Songhua River gurgle gently, bringing vitality to the land.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5281295" y="4263390"/>
            <a:ext cx="6640830" cy="857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 Summer in the city of Yichun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 hasCustomPrompt="1"/>
          </p:nvPr>
        </p:nvSpPr>
        <p:spPr>
          <a:xfrm>
            <a:off x="5636260" y="5360670"/>
            <a:ext cx="6359525" cy="952500"/>
          </a:xfrm>
        </p:spPr>
        <p:txBody>
          <a:bodyPr>
            <a:normAutofit/>
          </a:bodyPr>
          <a:lstStyle/>
          <a:p>
            <a:pPr algn="l"/>
            <a:r>
              <a:rPr lang="zh-CN" altLang="en-US">
                <a:sym typeface="+mn-ea"/>
              </a:rPr>
              <a:t>Yichun becomes a summer retreat. The endless sea of trees provides natural coolness, shading the sky. 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 Summer</a:t>
            </a:r>
            <a:endParaRPr 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473575" y="1981200"/>
            <a:ext cx="3232150" cy="3672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3200">
                <a:latin typeface="Times New Roman" panose="02020603050405020304" charset="0"/>
                <a:cs typeface="Times New Roman" panose="02020603050405020304" charset="0"/>
              </a:rPr>
              <a:t>In the Wuying National Forest Park, the rich oxygen ions and fresh air make it hard for visitors to leave.</a:t>
            </a:r>
            <a:endParaRPr lang="zh-CN" alt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2165985"/>
            <a:ext cx="3836670" cy="469138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209915" y="0"/>
            <a:ext cx="3982085" cy="471043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4967605" y="4396105"/>
            <a:ext cx="6543040" cy="857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Autumn in the city of Yichun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67605" y="5590540"/>
            <a:ext cx="71577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ym typeface="+mn-ea"/>
              </a:rPr>
              <a:t>T</a:t>
            </a:r>
            <a:r>
              <a:rPr lang="zh-CN" altLang="en-US" sz="2400">
                <a:sym typeface="+mn-ea"/>
              </a:rPr>
              <a:t>he forests are painted in vibrant colors, and the mountains are a riot of hues.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IMAGE" val="adbdc42d-e1e1-b8d7-71f8-c0421cd9b116.jpg"/>
  <p:tag name="ISLIDE.IMAGEPOSITION" val="right-middle"/>
  <p:tag name="ISLIDE.THEME" val="adbdc42d-e1e1-b8d7-71f8-c0421cd9b116-33_133337763377029828.pptx"/>
  <p:tag name="ISLIDE.OUTLINE" val="91168"/>
  <p:tag name="COMMONDATA" val="eyJoZGlkIjoiM2Q4ZDcxODE0Yjk1OWM5MzMwYmM5NjFiNTliM2VjOWEifQ==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8A3DB"/>
      </a:accent1>
      <a:accent2>
        <a:srgbClr val="1C76B1"/>
      </a:accent2>
      <a:accent3>
        <a:srgbClr val="467DC7"/>
      </a:accent3>
      <a:accent4>
        <a:srgbClr val="1F9AD3"/>
      </a:accent4>
      <a:accent5>
        <a:srgbClr val="676949"/>
      </a:accent5>
      <a:accent6>
        <a:srgbClr val="4C5E52"/>
      </a:accent6>
      <a:hlink>
        <a:srgbClr val="4472C4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2481</Words>
  <Application>WPS 演示</Application>
  <PresentationFormat>宽屏</PresentationFormat>
  <Paragraphs>88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Times New Roman</vt:lpstr>
      <vt:lpstr>Arial Unicode MS</vt:lpstr>
      <vt:lpstr>等线</vt:lpstr>
      <vt:lpstr>Calibri</vt:lpstr>
      <vt:lpstr>Designed by iSlide</vt:lpstr>
      <vt:lpstr>Yichun City： An ecotourism gem in northern China</vt:lpstr>
      <vt:lpstr>PowerPoint 演示文稿</vt:lpstr>
      <vt:lpstr> Location of the city of Yichun</vt:lpstr>
      <vt:lpstr>geographical location</vt:lpstr>
      <vt:lpstr>Spring in the city of Yichun</vt:lpstr>
      <vt:lpstr>Spring</vt:lpstr>
      <vt:lpstr> Summer in the city of Yichun</vt:lpstr>
      <vt:lpstr> Summer</vt:lpstr>
      <vt:lpstr>Autumn in the city of Yichun</vt:lpstr>
      <vt:lpstr>Autumn</vt:lpstr>
      <vt:lpstr>Winter in the city of Yichun</vt:lpstr>
      <vt:lpstr>Winter</vt:lpstr>
      <vt:lpstr>The best time to visit</vt:lpstr>
      <vt:lpstr>Featured Events</vt:lpstr>
      <vt:lpstr> Step onto this magical land, and it will surely impress you.</vt:lpstr>
    </vt:vector>
  </TitlesOfParts>
  <Company>iSlide</Company>
  <LinksUpToDate>false</LinksUpToDate>
  <SharedDoc>false</SharedDoc>
  <HyperlinksChanged>false</HyperlinksChanged>
  <AppVersion>14.0000</AppVersion>
  <Manager>Fish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Fish</dc:creator>
  <cp:lastModifiedBy>杜帅超</cp:lastModifiedBy>
  <cp:revision>10</cp:revision>
  <cp:lastPrinted>2023-08-21T16:00:00Z</cp:lastPrinted>
  <dcterms:created xsi:type="dcterms:W3CDTF">2023-08-21T16:00:00Z</dcterms:created>
  <dcterms:modified xsi:type="dcterms:W3CDTF">2024-11-28T09:12:15Z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F22</vt:lpwstr>
  </property>
  <property fmtid="{D5CDD505-2E9C-101B-9397-08002B2CF9AE}" pid="3" name="ICV">
    <vt:lpwstr>80883D0895084693ABB4B2BCFE982EDD_12</vt:lpwstr>
  </property>
  <property fmtid="{D5CDD505-2E9C-101B-9397-08002B2CF9AE}" pid="4" name="KSOProductBuildVer">
    <vt:lpwstr>2052-12.1.0.18912</vt:lpwstr>
  </property>
</Properties>
</file>